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7" r:id="rId1"/>
    <p:sldMasterId id="2147484415" r:id="rId2"/>
  </p:sldMasterIdLst>
  <p:notesMasterIdLst>
    <p:notesMasterId r:id="rId44"/>
  </p:notesMasterIdLst>
  <p:sldIdLst>
    <p:sldId id="256" r:id="rId3"/>
    <p:sldId id="262" r:id="rId4"/>
    <p:sldId id="266" r:id="rId5"/>
    <p:sldId id="268" r:id="rId6"/>
    <p:sldId id="269" r:id="rId7"/>
    <p:sldId id="270" r:id="rId8"/>
    <p:sldId id="277" r:id="rId9"/>
    <p:sldId id="289" r:id="rId10"/>
    <p:sldId id="290" r:id="rId11"/>
    <p:sldId id="293" r:id="rId12"/>
    <p:sldId id="296" r:id="rId13"/>
    <p:sldId id="294" r:id="rId14"/>
    <p:sldId id="295" r:id="rId15"/>
    <p:sldId id="297" r:id="rId16"/>
    <p:sldId id="299" r:id="rId17"/>
    <p:sldId id="298" r:id="rId18"/>
    <p:sldId id="300" r:id="rId19"/>
    <p:sldId id="302" r:id="rId20"/>
    <p:sldId id="306" r:id="rId21"/>
    <p:sldId id="307" r:id="rId22"/>
    <p:sldId id="308" r:id="rId23"/>
    <p:sldId id="303" r:id="rId24"/>
    <p:sldId id="305" r:id="rId25"/>
    <p:sldId id="304" r:id="rId26"/>
    <p:sldId id="309" r:id="rId27"/>
    <p:sldId id="310" r:id="rId28"/>
    <p:sldId id="291" r:id="rId29"/>
    <p:sldId id="273" r:id="rId30"/>
    <p:sldId id="274" r:id="rId31"/>
    <p:sldId id="276" r:id="rId32"/>
    <p:sldId id="275" r:id="rId33"/>
    <p:sldId id="283" r:id="rId34"/>
    <p:sldId id="284" r:id="rId35"/>
    <p:sldId id="280" r:id="rId36"/>
    <p:sldId id="311" r:id="rId37"/>
    <p:sldId id="285" r:id="rId38"/>
    <p:sldId id="278" r:id="rId39"/>
    <p:sldId id="279" r:id="rId40"/>
    <p:sldId id="312" r:id="rId41"/>
    <p:sldId id="313" r:id="rId42"/>
    <p:sldId id="29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2F2F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162" autoAdjust="0"/>
  </p:normalViewPr>
  <p:slideViewPr>
    <p:cSldViewPr snapToGrid="0">
      <p:cViewPr varScale="1">
        <p:scale>
          <a:sx n="70" d="100"/>
          <a:sy n="70" d="100"/>
        </p:scale>
        <p:origin x="17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Blad1!$A$27</c:f>
              <c:strCache>
                <c:ptCount val="1"/>
                <c:pt idx="0">
                  <c:v>Jongens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Blad1!$B$26:$E$26</c:f>
              <c:strCache>
                <c:ptCount val="4"/>
                <c:pt idx="0">
                  <c:v>18-19</c:v>
                </c:pt>
                <c:pt idx="1">
                  <c:v>19-20</c:v>
                </c:pt>
                <c:pt idx="2">
                  <c:v>20-21</c:v>
                </c:pt>
                <c:pt idx="3">
                  <c:v>21-22</c:v>
                </c:pt>
              </c:strCache>
            </c:strRef>
          </c:cat>
          <c:val>
            <c:numRef>
              <c:f>Blad1!$B$27:$E$27</c:f>
              <c:numCache>
                <c:formatCode>General</c:formatCode>
                <c:ptCount val="4"/>
                <c:pt idx="0">
                  <c:v>98.8</c:v>
                </c:pt>
                <c:pt idx="1">
                  <c:v>97.8</c:v>
                </c:pt>
                <c:pt idx="2">
                  <c:v>97.3</c:v>
                </c:pt>
                <c:pt idx="3">
                  <c:v>96.2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DC-45F0-A4C1-163D1745DE40}"/>
            </c:ext>
          </c:extLst>
        </c:ser>
        <c:ser>
          <c:idx val="1"/>
          <c:order val="1"/>
          <c:tx>
            <c:strRef>
              <c:f>Blad1!$A$28</c:f>
              <c:strCache>
                <c:ptCount val="1"/>
                <c:pt idx="0">
                  <c:v>Meisjes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Blad1!$B$26:$E$26</c:f>
              <c:strCache>
                <c:ptCount val="4"/>
                <c:pt idx="0">
                  <c:v>18-19</c:v>
                </c:pt>
                <c:pt idx="1">
                  <c:v>19-20</c:v>
                </c:pt>
                <c:pt idx="2">
                  <c:v>20-21</c:v>
                </c:pt>
                <c:pt idx="3">
                  <c:v>21-22</c:v>
                </c:pt>
              </c:strCache>
            </c:strRef>
          </c:cat>
          <c:val>
            <c:numRef>
              <c:f>Blad1!$B$28:$E$28</c:f>
              <c:numCache>
                <c:formatCode>General</c:formatCode>
                <c:ptCount val="4"/>
                <c:pt idx="0">
                  <c:v>1.2</c:v>
                </c:pt>
                <c:pt idx="1">
                  <c:v>2.2000000000000002</c:v>
                </c:pt>
                <c:pt idx="2">
                  <c:v>2.7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DC-45F0-A4C1-163D1745D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0581743"/>
        <c:axId val="1050582575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Blad1!$A$29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Blad1!$B$26:$E$26</c15:sqref>
                        </c15:formulaRef>
                      </c:ext>
                    </c:extLst>
                    <c:strCache>
                      <c:ptCount val="4"/>
                      <c:pt idx="0">
                        <c:v>18-19</c:v>
                      </c:pt>
                      <c:pt idx="1">
                        <c:v>19-20</c:v>
                      </c:pt>
                      <c:pt idx="2">
                        <c:v>20-21</c:v>
                      </c:pt>
                      <c:pt idx="3">
                        <c:v>21-22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Blad1!$B$29:$E$29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35DC-45F0-A4C1-163D1745DE40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Blad1!$A$30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4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4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Blad1!$B$26:$E$26</c15:sqref>
                        </c15:formulaRef>
                      </c:ext>
                    </c:extLst>
                    <c:strCache>
                      <c:ptCount val="4"/>
                      <c:pt idx="0">
                        <c:v>18-19</c:v>
                      </c:pt>
                      <c:pt idx="1">
                        <c:v>19-20</c:v>
                      </c:pt>
                      <c:pt idx="2">
                        <c:v>20-21</c:v>
                      </c:pt>
                      <c:pt idx="3">
                        <c:v>21-22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Blad1!$B$30:$E$30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5DC-45F0-A4C1-163D1745DE40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Blad1!$A$31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5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5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Blad1!$B$26:$E$26</c15:sqref>
                        </c15:formulaRef>
                      </c:ext>
                    </c:extLst>
                    <c:strCache>
                      <c:ptCount val="4"/>
                      <c:pt idx="0">
                        <c:v>18-19</c:v>
                      </c:pt>
                      <c:pt idx="1">
                        <c:v>19-20</c:v>
                      </c:pt>
                      <c:pt idx="2">
                        <c:v>20-21</c:v>
                      </c:pt>
                      <c:pt idx="3">
                        <c:v>21-22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Blad1!$B$31:$E$31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5DC-45F0-A4C1-163D1745DE40}"/>
                  </c:ext>
                </c:extLst>
              </c15:ser>
            </c15:filteredBarSeries>
          </c:ext>
        </c:extLst>
      </c:bar3DChart>
      <c:catAx>
        <c:axId val="105058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50582575"/>
        <c:crosses val="autoZero"/>
        <c:auto val="1"/>
        <c:lblAlgn val="ctr"/>
        <c:lblOffset val="100"/>
        <c:noMultiLvlLbl val="0"/>
      </c:catAx>
      <c:valAx>
        <c:axId val="105058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50581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Blad2!$A$45:$A$48</c:f>
              <c:strCache>
                <c:ptCount val="4"/>
                <c:pt idx="0">
                  <c:v>Het is positief </c:v>
                </c:pt>
                <c:pt idx="1">
                  <c:v>Het moeten er meer zijn! </c:v>
                </c:pt>
                <c:pt idx="2">
                  <c:v>Ik heb er geen probleem mee</c:v>
                </c:pt>
                <c:pt idx="3">
                  <c:v>Ze horen er niet thuis</c:v>
                </c:pt>
              </c:strCache>
            </c:strRef>
          </c:cat>
          <c:val>
            <c:numRef>
              <c:f>Blad2!$C$45:$C$48</c:f>
              <c:numCache>
                <c:formatCode>General</c:formatCode>
                <c:ptCount val="4"/>
                <c:pt idx="0">
                  <c:v>55</c:v>
                </c:pt>
                <c:pt idx="1">
                  <c:v>25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30-41F0-BA28-3B14B24885B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48018879"/>
        <c:axId val="104801763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Blad2!$A$45:$A$48</c15:sqref>
                        </c15:formulaRef>
                      </c:ext>
                    </c:extLst>
                    <c:strCache>
                      <c:ptCount val="4"/>
                      <c:pt idx="0">
                        <c:v>Het is positief </c:v>
                      </c:pt>
                      <c:pt idx="1">
                        <c:v>Het moeten er meer zijn! </c:v>
                      </c:pt>
                      <c:pt idx="2">
                        <c:v>Ik heb er geen probleem mee</c:v>
                      </c:pt>
                      <c:pt idx="3">
                        <c:v>Ze horen er niet thuis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Blad2!$B$45:$B$48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030-41F0-BA28-3B14B24885B0}"/>
                  </c:ext>
                </c:extLst>
              </c15:ser>
            </c15:filteredBarSeries>
          </c:ext>
        </c:extLst>
      </c:barChart>
      <c:catAx>
        <c:axId val="1048018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8017631"/>
        <c:crosses val="autoZero"/>
        <c:auto val="1"/>
        <c:lblAlgn val="ctr"/>
        <c:lblOffset val="100"/>
        <c:noMultiLvlLbl val="0"/>
      </c:catAx>
      <c:valAx>
        <c:axId val="1048017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8018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Blad2!$A$55:$A$59</c:f>
              <c:strCache>
                <c:ptCount val="5"/>
                <c:pt idx="0">
                  <c:v>Ze reageren neutraal</c:v>
                </c:pt>
                <c:pt idx="1">
                  <c:v>Ze respecteren haar</c:v>
                </c:pt>
                <c:pt idx="2">
                  <c:v>Ze laten haar links liggen</c:v>
                </c:pt>
                <c:pt idx="3">
                  <c:v>Ze vinden het geweldig</c:v>
                </c:pt>
                <c:pt idx="4">
                  <c:v>Ze pesten haar</c:v>
                </c:pt>
              </c:strCache>
            </c:strRef>
          </c:cat>
          <c:val>
            <c:numRef>
              <c:f>Blad2!$C$55:$C$59</c:f>
              <c:numCache>
                <c:formatCode>General</c:formatCode>
                <c:ptCount val="5"/>
                <c:pt idx="0">
                  <c:v>38</c:v>
                </c:pt>
                <c:pt idx="1">
                  <c:v>37</c:v>
                </c:pt>
                <c:pt idx="2">
                  <c:v>12</c:v>
                </c:pt>
                <c:pt idx="3">
                  <c:v>10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A1-4248-9F26-120E779E52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46492735"/>
        <c:axId val="94649065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Blad2!$A$55:$A$59</c15:sqref>
                        </c15:formulaRef>
                      </c:ext>
                    </c:extLst>
                    <c:strCache>
                      <c:ptCount val="5"/>
                      <c:pt idx="0">
                        <c:v>Ze reageren neutraal</c:v>
                      </c:pt>
                      <c:pt idx="1">
                        <c:v>Ze respecteren haar</c:v>
                      </c:pt>
                      <c:pt idx="2">
                        <c:v>Ze laten haar links liggen</c:v>
                      </c:pt>
                      <c:pt idx="3">
                        <c:v>Ze vinden het geweldig</c:v>
                      </c:pt>
                      <c:pt idx="4">
                        <c:v>Ze pesten haar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Blad2!$B$55:$B$59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3A1-4248-9F26-120E779E528A}"/>
                  </c:ext>
                </c:extLst>
              </c15:ser>
            </c15:filteredBarSeries>
          </c:ext>
        </c:extLst>
      </c:barChart>
      <c:catAx>
        <c:axId val="946492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46490655"/>
        <c:crosses val="autoZero"/>
        <c:auto val="1"/>
        <c:lblAlgn val="ctr"/>
        <c:lblOffset val="100"/>
        <c:noMultiLvlLbl val="0"/>
      </c:catAx>
      <c:valAx>
        <c:axId val="94649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46492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CC7-4C13-898B-FEC66B088B9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CC7-4C13-898B-FEC66B088B9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CC7-4C13-898B-FEC66B088B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Blad2!$A$51:$C$51</c:f>
              <c:strCache>
                <c:ptCount val="3"/>
                <c:pt idx="0">
                  <c:v>Positief</c:v>
                </c:pt>
                <c:pt idx="1">
                  <c:v>Beide</c:v>
                </c:pt>
                <c:pt idx="2">
                  <c:v>Negatief</c:v>
                </c:pt>
              </c:strCache>
            </c:strRef>
          </c:cat>
          <c:val>
            <c:numRef>
              <c:f>Blad2!$A$52:$C$52</c:f>
              <c:numCache>
                <c:formatCode>General</c:formatCode>
                <c:ptCount val="3"/>
                <c:pt idx="0">
                  <c:v>65</c:v>
                </c:pt>
                <c:pt idx="1">
                  <c:v>25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C7-4C13-898B-FEC66B088B9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6DB-4A8C-879F-B3B36147846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6DB-4A8C-879F-B3B36147846E}"/>
              </c:ext>
            </c:extLst>
          </c:dPt>
          <c:dLbls>
            <c:dLbl>
              <c:idx val="1"/>
              <c:layout>
                <c:manualLayout>
                  <c:x val="5.4389133547724178E-2"/>
                  <c:y val="0.1158217714683176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DB-4A8C-879F-B3B3614784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Blad2!$A$68:$B$68</c:f>
              <c:strCache>
                <c:ptCount val="2"/>
                <c:pt idx="0">
                  <c:v>Ja</c:v>
                </c:pt>
                <c:pt idx="1">
                  <c:v>Nee</c:v>
                </c:pt>
              </c:strCache>
            </c:strRef>
          </c:cat>
          <c:val>
            <c:numRef>
              <c:f>Blad2!$A$69:$B$69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DB-4A8C-879F-B3B36147846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103-4097-8FD6-B229349A77A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103-4097-8FD6-B229349A77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Blad2!$A$64:$B$64</c:f>
              <c:strCache>
                <c:ptCount val="2"/>
                <c:pt idx="0">
                  <c:v>Ja</c:v>
                </c:pt>
                <c:pt idx="1">
                  <c:v>Nee</c:v>
                </c:pt>
              </c:strCache>
            </c:strRef>
          </c:cat>
          <c:val>
            <c:numRef>
              <c:f>Blad2!$A$65:$B$65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03-4097-8FD6-B229349A77A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97D-4430-B055-21F1040392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97D-4430-B055-21F1040392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Blad2!$A$64:$B$64</c:f>
              <c:strCache>
                <c:ptCount val="2"/>
                <c:pt idx="0">
                  <c:v>Ja</c:v>
                </c:pt>
                <c:pt idx="1">
                  <c:v>Nee</c:v>
                </c:pt>
              </c:strCache>
            </c:strRef>
          </c:cat>
          <c:val>
            <c:numRef>
              <c:f>Blad2!$A$65:$B$65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7D-4430-B055-21F1040392C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Blad2!$A$2:$A$7</c:f>
              <c:strCache>
                <c:ptCount val="6"/>
                <c:pt idx="0">
                  <c:v>Ze hebben geen interesse in een STEM-richting</c:v>
                </c:pt>
                <c:pt idx="1">
                  <c:v>Ze mogen niet van de ouders</c:v>
                </c:pt>
                <c:pt idx="2">
                  <c:v>Ze zijn bang voor de reacties</c:v>
                </c:pt>
                <c:pt idx="3">
                  <c:v>Andere redenen</c:v>
                </c:pt>
                <c:pt idx="4">
                  <c:v>Ze zijn bang voor de jongens </c:v>
                </c:pt>
                <c:pt idx="5">
                  <c:v>Ze zijn bang om gepest te worden </c:v>
                </c:pt>
              </c:strCache>
            </c:strRef>
          </c:cat>
          <c:val>
            <c:numRef>
              <c:f>Blad2!$C$2:$C$7</c:f>
              <c:numCache>
                <c:formatCode>General</c:formatCode>
                <c:ptCount val="6"/>
                <c:pt idx="0">
                  <c:v>31</c:v>
                </c:pt>
                <c:pt idx="1">
                  <c:v>27</c:v>
                </c:pt>
                <c:pt idx="2">
                  <c:v>20</c:v>
                </c:pt>
                <c:pt idx="3">
                  <c:v>12</c:v>
                </c:pt>
                <c:pt idx="4">
                  <c:v>6.5</c:v>
                </c:pt>
                <c:pt idx="5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08-49A8-BA7C-7936D182D48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51012831"/>
        <c:axId val="105101574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Blad2!$A$2:$A$7</c15:sqref>
                        </c15:formulaRef>
                      </c:ext>
                    </c:extLst>
                    <c:strCache>
                      <c:ptCount val="6"/>
                      <c:pt idx="0">
                        <c:v>Ze hebben geen interesse in een STEM-richting</c:v>
                      </c:pt>
                      <c:pt idx="1">
                        <c:v>Ze mogen niet van de ouders</c:v>
                      </c:pt>
                      <c:pt idx="2">
                        <c:v>Ze zijn bang voor de reacties</c:v>
                      </c:pt>
                      <c:pt idx="3">
                        <c:v>Andere redenen</c:v>
                      </c:pt>
                      <c:pt idx="4">
                        <c:v>Ze zijn bang voor de jongens </c:v>
                      </c:pt>
                      <c:pt idx="5">
                        <c:v>Ze zijn bang om gepest te worden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Blad2!$B$2:$B$7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708-49A8-BA7C-7936D182D48C}"/>
                  </c:ext>
                </c:extLst>
              </c15:ser>
            </c15:filteredBarSeries>
          </c:ext>
        </c:extLst>
      </c:barChart>
      <c:catAx>
        <c:axId val="1051012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51015743"/>
        <c:crosses val="autoZero"/>
        <c:auto val="1"/>
        <c:lblAlgn val="ctr"/>
        <c:lblOffset val="100"/>
        <c:noMultiLvlLbl val="0"/>
      </c:catAx>
      <c:valAx>
        <c:axId val="1051015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51012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Blad2!$A$11:$A$16</c:f>
              <c:strCache>
                <c:ptCount val="6"/>
                <c:pt idx="0">
                  <c:v>Ze hebben geen interesse in een STEM-richting</c:v>
                </c:pt>
                <c:pt idx="1">
                  <c:v>Ze zijn bang voor de reacties</c:v>
                </c:pt>
                <c:pt idx="2">
                  <c:v>Ze mogen niet van de ouders</c:v>
                </c:pt>
                <c:pt idx="3">
                  <c:v>Ze zijn bang om gepest te worden </c:v>
                </c:pt>
                <c:pt idx="4">
                  <c:v>Ze hebben schrik om het enigste meisje te zijn</c:v>
                </c:pt>
                <c:pt idx="5">
                  <c:v>Ze zijn bang voor de jongens </c:v>
                </c:pt>
              </c:strCache>
            </c:strRef>
          </c:cat>
          <c:val>
            <c:numRef>
              <c:f>Blad2!$C$11:$C$16</c:f>
              <c:numCache>
                <c:formatCode>General</c:formatCode>
                <c:ptCount val="6"/>
                <c:pt idx="0">
                  <c:v>30</c:v>
                </c:pt>
                <c:pt idx="1">
                  <c:v>30</c:v>
                </c:pt>
                <c:pt idx="2">
                  <c:v>15</c:v>
                </c:pt>
                <c:pt idx="3">
                  <c:v>12</c:v>
                </c:pt>
                <c:pt idx="4">
                  <c:v>7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9-4DF6-8326-9F90630352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53050015"/>
        <c:axId val="115305043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Blad2!$A$11:$A$16</c15:sqref>
                        </c15:formulaRef>
                      </c:ext>
                    </c:extLst>
                    <c:strCache>
                      <c:ptCount val="6"/>
                      <c:pt idx="0">
                        <c:v>Ze hebben geen interesse in een STEM-richting</c:v>
                      </c:pt>
                      <c:pt idx="1">
                        <c:v>Ze zijn bang voor de reacties</c:v>
                      </c:pt>
                      <c:pt idx="2">
                        <c:v>Ze mogen niet van de ouders</c:v>
                      </c:pt>
                      <c:pt idx="3">
                        <c:v>Ze zijn bang om gepest te worden </c:v>
                      </c:pt>
                      <c:pt idx="4">
                        <c:v>Ze hebben schrik om het enigste meisje te zijn</c:v>
                      </c:pt>
                      <c:pt idx="5">
                        <c:v>Ze zijn bang voor de jongens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Blad2!$B$11:$B$16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CD9-4DF6-8326-9F906303528A}"/>
                  </c:ext>
                </c:extLst>
              </c15:ser>
            </c15:filteredBarSeries>
          </c:ext>
        </c:extLst>
      </c:barChart>
      <c:catAx>
        <c:axId val="115305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53050431"/>
        <c:crosses val="autoZero"/>
        <c:auto val="1"/>
        <c:lblAlgn val="ctr"/>
        <c:lblOffset val="100"/>
        <c:noMultiLvlLbl val="0"/>
      </c:catAx>
      <c:valAx>
        <c:axId val="1153050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53050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Blad2!$A$21:$A$23</c:f>
              <c:strCache>
                <c:ptCount val="3"/>
                <c:pt idx="0">
                  <c:v>Nee, het is een richting voor zowel jongens als meisjes</c:v>
                </c:pt>
                <c:pt idx="1">
                  <c:v>Ja, want zo'n richting bestaat grotendeels uit jongens </c:v>
                </c:pt>
                <c:pt idx="2">
                  <c:v>Er bestaan geen jongens- of meisjesrichtingen, iedereen kan elke richting volgen</c:v>
                </c:pt>
              </c:strCache>
            </c:strRef>
          </c:cat>
          <c:val>
            <c:numRef>
              <c:f>Blad2!$C$21:$C$23</c:f>
              <c:numCache>
                <c:formatCode>General</c:formatCode>
                <c:ptCount val="3"/>
                <c:pt idx="0">
                  <c:v>72</c:v>
                </c:pt>
                <c:pt idx="1">
                  <c:v>20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5-40BB-A40C-0D6FDC52A6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16274047"/>
        <c:axId val="71627321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Blad2!$A$21:$A$23</c15:sqref>
                        </c15:formulaRef>
                      </c:ext>
                    </c:extLst>
                    <c:strCache>
                      <c:ptCount val="3"/>
                      <c:pt idx="0">
                        <c:v>Nee, het is een richting voor zowel jongens als meisjes</c:v>
                      </c:pt>
                      <c:pt idx="1">
                        <c:v>Ja, want zo'n richting bestaat grotendeels uit jongens </c:v>
                      </c:pt>
                      <c:pt idx="2">
                        <c:v>Er bestaan geen jongens- of meisjesrichtingen, iedereen kan elke richting volgen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Blad2!$B$21:$B$23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E7E5-40BB-A40C-0D6FDC52A650}"/>
                  </c:ext>
                </c:extLst>
              </c15:ser>
            </c15:filteredBarSeries>
          </c:ext>
        </c:extLst>
      </c:barChart>
      <c:catAx>
        <c:axId val="71627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16273215"/>
        <c:crosses val="autoZero"/>
        <c:auto val="1"/>
        <c:lblAlgn val="ctr"/>
        <c:lblOffset val="100"/>
        <c:noMultiLvlLbl val="0"/>
      </c:catAx>
      <c:valAx>
        <c:axId val="716273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716274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Blad2!$A$26:$A$28</c:f>
              <c:strCache>
                <c:ptCount val="3"/>
                <c:pt idx="0">
                  <c:v>Positief</c:v>
                </c:pt>
                <c:pt idx="1">
                  <c:v>Neutraal</c:v>
                </c:pt>
                <c:pt idx="2">
                  <c:v>Negatief</c:v>
                </c:pt>
              </c:strCache>
            </c:strRef>
          </c:cat>
          <c:val>
            <c:numRef>
              <c:f>Blad2!$C$26:$C$28</c:f>
              <c:numCache>
                <c:formatCode>General</c:formatCode>
                <c:ptCount val="3"/>
                <c:pt idx="0">
                  <c:v>55</c:v>
                </c:pt>
                <c:pt idx="1">
                  <c:v>43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73-4967-8A88-423FFC4BBCD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46490239"/>
        <c:axId val="94649190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Blad2!$A$26:$A$28</c15:sqref>
                        </c15:formulaRef>
                      </c:ext>
                    </c:extLst>
                    <c:strCache>
                      <c:ptCount val="3"/>
                      <c:pt idx="0">
                        <c:v>Positief</c:v>
                      </c:pt>
                      <c:pt idx="1">
                        <c:v>Neutraal</c:v>
                      </c:pt>
                      <c:pt idx="2">
                        <c:v>Negatief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Blad2!$B$26:$B$28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773-4967-8A88-423FFC4BBCD8}"/>
                  </c:ext>
                </c:extLst>
              </c15:ser>
            </c15:filteredBarSeries>
          </c:ext>
        </c:extLst>
      </c:barChart>
      <c:catAx>
        <c:axId val="94649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46491903"/>
        <c:crosses val="autoZero"/>
        <c:auto val="1"/>
        <c:lblAlgn val="ctr"/>
        <c:lblOffset val="100"/>
        <c:noMultiLvlLbl val="0"/>
      </c:catAx>
      <c:valAx>
        <c:axId val="946491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946490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688-4713-909A-CFBC8E36F28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688-4713-909A-CFBC8E36F28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688-4713-909A-CFBC8E36F2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Blad2!$A$31:$C$31</c:f>
              <c:strCache>
                <c:ptCount val="3"/>
                <c:pt idx="0">
                  <c:v>Ja</c:v>
                </c:pt>
                <c:pt idx="2">
                  <c:v>nee</c:v>
                </c:pt>
              </c:strCache>
            </c:strRef>
          </c:cat>
          <c:val>
            <c:numRef>
              <c:f>Blad2!$A$32:$C$32</c:f>
              <c:numCache>
                <c:formatCode>General</c:formatCode>
                <c:ptCount val="3"/>
                <c:pt idx="0">
                  <c:v>88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88-4713-909A-CFBC8E36F28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66151924034731E-2"/>
          <c:y val="4.7003902187470317E-2"/>
          <c:w val="0.92752631754161163"/>
          <c:h val="0.85841388354629022"/>
        </c:manualLayout>
      </c:layout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Blad2!$A$34:$A$36</c:f>
              <c:strCache>
                <c:ptCount val="3"/>
                <c:pt idx="0">
                  <c:v>Ik ben niet handig genoeg</c:v>
                </c:pt>
                <c:pt idx="1">
                  <c:v>Ik mag niet van mijn ouders</c:v>
                </c:pt>
                <c:pt idx="2">
                  <c:v>Ik heb het niet nodig voor mijn droomjob</c:v>
                </c:pt>
              </c:strCache>
            </c:strRef>
          </c:cat>
          <c:val>
            <c:numRef>
              <c:f>Blad2!$C$34:$C$36</c:f>
              <c:numCache>
                <c:formatCode>General</c:formatCode>
                <c:ptCount val="3"/>
                <c:pt idx="0">
                  <c:v>60</c:v>
                </c:pt>
                <c:pt idx="1">
                  <c:v>25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C7-45C5-BE5A-85DC7EC794A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57344031"/>
        <c:axId val="115734444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Blad2!$A$34:$A$36</c15:sqref>
                        </c15:formulaRef>
                      </c:ext>
                    </c:extLst>
                    <c:strCache>
                      <c:ptCount val="3"/>
                      <c:pt idx="0">
                        <c:v>Ik ben niet handig genoeg</c:v>
                      </c:pt>
                      <c:pt idx="1">
                        <c:v>Ik mag niet van mijn ouders</c:v>
                      </c:pt>
                      <c:pt idx="2">
                        <c:v>Ik heb het niet nodig voor mijn droomjob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Blad2!$B$34:$B$36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7C7-45C5-BE5A-85DC7EC794A6}"/>
                  </c:ext>
                </c:extLst>
              </c15:ser>
            </c15:filteredBarSeries>
          </c:ext>
        </c:extLst>
      </c:barChart>
      <c:catAx>
        <c:axId val="1157344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57344447"/>
        <c:crosses val="autoZero"/>
        <c:auto val="1"/>
        <c:lblAlgn val="ctr"/>
        <c:lblOffset val="100"/>
        <c:noMultiLvlLbl val="0"/>
      </c:catAx>
      <c:valAx>
        <c:axId val="115734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157344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A1-4E4D-911B-9DDE81F08A5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A1-4E4D-911B-9DDE81F08A5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A1-4E4D-911B-9DDE81F08A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Blad2!$A$31:$C$31</c:f>
              <c:strCache>
                <c:ptCount val="3"/>
                <c:pt idx="0">
                  <c:v>Ja</c:v>
                </c:pt>
                <c:pt idx="2">
                  <c:v>nee</c:v>
                </c:pt>
              </c:strCache>
            </c:strRef>
          </c:cat>
          <c:val>
            <c:numRef>
              <c:f>Blad2!$A$32:$C$32</c:f>
              <c:numCache>
                <c:formatCode>General</c:formatCode>
                <c:ptCount val="3"/>
                <c:pt idx="0">
                  <c:v>88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A1-4E4D-911B-9DDE81F08A5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Blad2!$A$39:$A$42</c:f>
              <c:strCache>
                <c:ptCount val="4"/>
                <c:pt idx="0">
                  <c:v>Daar is niets verkeerd mee</c:v>
                </c:pt>
                <c:pt idx="1">
                  <c:v>Er zijn te weinig meisjes </c:v>
                </c:pt>
                <c:pt idx="2">
                  <c:v>Geweldig!</c:v>
                </c:pt>
                <c:pt idx="3">
                  <c:v>Ze horen er niet thuis </c:v>
                </c:pt>
              </c:strCache>
            </c:strRef>
          </c:cat>
          <c:val>
            <c:numRef>
              <c:f>Blad2!$C$39:$C$42</c:f>
              <c:numCache>
                <c:formatCode>General</c:formatCode>
                <c:ptCount val="4"/>
                <c:pt idx="0">
                  <c:v>47</c:v>
                </c:pt>
                <c:pt idx="1">
                  <c:v>36</c:v>
                </c:pt>
                <c:pt idx="2">
                  <c:v>13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8-4D25-BECE-0FC1E6C9780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41688895"/>
        <c:axId val="104168972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Blad2!$A$39:$A$42</c15:sqref>
                        </c15:formulaRef>
                      </c:ext>
                    </c:extLst>
                    <c:strCache>
                      <c:ptCount val="4"/>
                      <c:pt idx="0">
                        <c:v>Daar is niets verkeerd mee</c:v>
                      </c:pt>
                      <c:pt idx="1">
                        <c:v>Er zijn te weinig meisjes </c:v>
                      </c:pt>
                      <c:pt idx="2">
                        <c:v>Geweldig!</c:v>
                      </c:pt>
                      <c:pt idx="3">
                        <c:v>Ze horen er niet thuis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Blad2!$B$39:$B$42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738-4D25-BECE-0FC1E6C97809}"/>
                  </c:ext>
                </c:extLst>
              </c15:ser>
            </c15:filteredBarSeries>
          </c:ext>
        </c:extLst>
      </c:barChart>
      <c:catAx>
        <c:axId val="1041688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1689727"/>
        <c:crosses val="autoZero"/>
        <c:auto val="1"/>
        <c:lblAlgn val="ctr"/>
        <c:lblOffset val="100"/>
        <c:noMultiLvlLbl val="0"/>
      </c:catAx>
      <c:valAx>
        <c:axId val="104168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41688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5A046-0545-451C-A026-4D3363C8D41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56A5E-CD75-4142-ABE5-3692B11C338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438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i="1" dirty="0"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“Meisjes in STEM-richtingen zijn nog steeds een uniek gegeven. Gelukkig durven meer en meer meisjes deze stap te nemen. Maar hierdoor kunnen er wel uitdagingen tevoorschijn komen voor ons: als leraar, als directie, als begeleider… Welke uitdagingen zijn er allemaal? En hoe kunnen we deze uitdagingen aangaan? Als een meisje start in een STEM-richting, is de kans nog steeds groot dat ze na verloop van tijd naar een andere richting overschakelt. Hoe kunnen we ervoor zorgen dat een meisje, die voor een STEM-richting kiest, ook in deze richting blijft? En hoe kunnen we ervoor zorgen dat er nog meer meisjes de stap durven te zetten naar een STEM-richting? Hoe kunnen we deze meisjes beter motiveren? “</a:t>
            </a:r>
            <a:endParaRPr lang="nl-BE" sz="12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6A5E-CD75-4142-ABE5-3692B11C338E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4072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Andere redenen: negatieve imago, Media speelt er niet goed op in, maatschappij probleem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72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68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757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Negatief: ze wordt anders behandeld door de jongens, ze wordt gepest Ook haar familie en vrienden bekijken haar anders </a:t>
            </a:r>
          </a:p>
          <a:p>
            <a:r>
              <a:rPr lang="nl-BE" dirty="0"/>
              <a:t>Neutraal: ze hebben eerst moeten wennen, meer meisjes = meer drama</a:t>
            </a:r>
          </a:p>
          <a:p>
            <a:endParaRPr lang="nl-BE" dirty="0"/>
          </a:p>
          <a:p>
            <a:r>
              <a:rPr lang="nl-BE" dirty="0"/>
              <a:t>Omstaanders:</a:t>
            </a:r>
          </a:p>
          <a:p>
            <a:r>
              <a:rPr lang="nl-BE" dirty="0"/>
              <a:t>Reageren over het algemeen positief, ze vinden het een goede keuze maar zijn wel verbaast </a:t>
            </a:r>
          </a:p>
          <a:p>
            <a:r>
              <a:rPr lang="nl-BE" dirty="0"/>
              <a:t>Enkelingen zijn eerder negatief omdat ze het geen richting vinden voor een meisje </a:t>
            </a:r>
          </a:p>
          <a:p>
            <a:endParaRPr lang="nl-BE" dirty="0"/>
          </a:p>
          <a:p>
            <a:r>
              <a:rPr lang="nl-BE" dirty="0"/>
              <a:t>Meisjes voelen zich: neutraal (33%), ongemakkelijk (24%), Goed (27%), Onzeker (16%)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72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02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930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18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Je gaat niet naar school voor de mensen maar voor de richting</a:t>
            </a:r>
          </a:p>
          <a:p>
            <a:r>
              <a:rPr lang="nl-BE" dirty="0"/>
              <a:t>De jongens gaan me niet tegenhouden als ik dit echt wil studeren </a:t>
            </a:r>
          </a:p>
          <a:p>
            <a:r>
              <a:rPr lang="nl-BE" dirty="0"/>
              <a:t>Ik ben opgeroeid tussen de jongens</a:t>
            </a:r>
          </a:p>
          <a:p>
            <a:r>
              <a:rPr lang="nl-BE" dirty="0"/>
              <a:t>Je gaat er anders later spijt van krijgen </a:t>
            </a:r>
          </a:p>
          <a:p>
            <a:endParaRPr lang="nl-BE" dirty="0"/>
          </a:p>
          <a:p>
            <a:r>
              <a:rPr lang="nl-BE" dirty="0"/>
              <a:t>Ik zou mijn vriendinnen te veel missen</a:t>
            </a:r>
          </a:p>
          <a:p>
            <a:r>
              <a:rPr lang="nl-BE" dirty="0"/>
              <a:t>Ik vind het niet leuk tussen de jongens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015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462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90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896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057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Afhankelijk hoe ze zich gedraagt (houding en gedrag) </a:t>
            </a:r>
          </a:p>
          <a:p>
            <a:r>
              <a:rPr lang="nl-BE" dirty="0"/>
              <a:t>Jongens reageren jaloers</a:t>
            </a:r>
          </a:p>
          <a:p>
            <a:r>
              <a:rPr lang="nl-BE" dirty="0"/>
              <a:t>Afhankelijk van jongen tot jongen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14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Haantjes gedrag. </a:t>
            </a:r>
          </a:p>
          <a:p>
            <a:r>
              <a:rPr lang="nl-BE" dirty="0"/>
              <a:t>Preciezer en netter</a:t>
            </a:r>
          </a:p>
          <a:p>
            <a:r>
              <a:rPr lang="nl-BE" dirty="0"/>
              <a:t>De klas is rustiger</a:t>
            </a:r>
          </a:p>
          <a:p>
            <a:r>
              <a:rPr lang="nl-BE" dirty="0"/>
              <a:t>Leren meer van elkaar, hebben andere inzichten </a:t>
            </a:r>
          </a:p>
          <a:p>
            <a:r>
              <a:rPr lang="nl-BE" dirty="0"/>
              <a:t>Bij meerdere meisjes, kunnen conflicten langer blijven</a:t>
            </a:r>
          </a:p>
          <a:p>
            <a:r>
              <a:rPr lang="nl-BE" dirty="0"/>
              <a:t>Meisje moet zich bewijzen</a:t>
            </a:r>
          </a:p>
          <a:p>
            <a:r>
              <a:rPr lang="nl-BE" dirty="0"/>
              <a:t>Afhankelijk van de klasgroep</a:t>
            </a:r>
          </a:p>
          <a:p>
            <a:r>
              <a:rPr lang="nl-BE" dirty="0"/>
              <a:t>Andere aanpak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48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Je kan er veel kanten mee uit</a:t>
            </a:r>
          </a:p>
          <a:p>
            <a:r>
              <a:rPr lang="nl-BE" dirty="0"/>
              <a:t>Veel werkzekerheid</a:t>
            </a:r>
          </a:p>
          <a:p>
            <a:r>
              <a:rPr lang="nl-BE" dirty="0"/>
              <a:t>Aansporen om vriendinnen mee te nemen</a:t>
            </a:r>
          </a:p>
          <a:p>
            <a:r>
              <a:rPr lang="nl-BE" dirty="0"/>
              <a:t>Leuke richting</a:t>
            </a:r>
          </a:p>
          <a:p>
            <a:r>
              <a:rPr lang="nl-BE" dirty="0"/>
              <a:t>Ze moet het eens proberen</a:t>
            </a:r>
          </a:p>
          <a:p>
            <a:r>
              <a:rPr lang="nl-BE" dirty="0"/>
              <a:t>Je moet doen wat je graag doet</a:t>
            </a:r>
          </a:p>
          <a:p>
            <a:endParaRPr lang="nl-BE" dirty="0"/>
          </a:p>
          <a:p>
            <a:r>
              <a:rPr lang="nl-BE" dirty="0"/>
              <a:t>Niet doen</a:t>
            </a:r>
          </a:p>
          <a:p>
            <a:r>
              <a:rPr lang="nl-BE" dirty="0"/>
              <a:t>Ze moet er goed over nadenken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697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Positief benadrukken en complimenten geven </a:t>
            </a:r>
          </a:p>
          <a:p>
            <a:r>
              <a:rPr lang="nl-BE" dirty="0"/>
              <a:t>Huisbezoeken </a:t>
            </a:r>
          </a:p>
          <a:p>
            <a:r>
              <a:rPr lang="nl-BE" dirty="0"/>
              <a:t>Werkstukken voor meisjes ontwerpen</a:t>
            </a:r>
          </a:p>
          <a:p>
            <a:r>
              <a:rPr lang="nl-BE" dirty="0"/>
              <a:t>Organiseren van </a:t>
            </a:r>
            <a:r>
              <a:rPr lang="nl-BE" dirty="0" err="1"/>
              <a:t>techniekacademi</a:t>
            </a:r>
            <a:endParaRPr lang="nl-BE" dirty="0"/>
          </a:p>
          <a:p>
            <a:r>
              <a:rPr lang="nl-BE" dirty="0"/>
              <a:t>Motiveren van meisjes</a:t>
            </a:r>
          </a:p>
          <a:p>
            <a:r>
              <a:rPr lang="nl-BE" dirty="0"/>
              <a:t>Organiseren van infoavond</a:t>
            </a:r>
          </a:p>
          <a:p>
            <a:r>
              <a:rPr lang="nl-BE" dirty="0"/>
              <a:t>Meer reclame maken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19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Meer reclame maken</a:t>
            </a:r>
          </a:p>
          <a:p>
            <a:r>
              <a:rPr lang="nl-BE" dirty="0"/>
              <a:t>Voorstellingen gedaan in andere scholen </a:t>
            </a:r>
          </a:p>
          <a:p>
            <a:r>
              <a:rPr lang="nl-BE" dirty="0"/>
              <a:t>Reclame via social media</a:t>
            </a:r>
          </a:p>
          <a:p>
            <a:r>
              <a:rPr lang="nl-BE" dirty="0"/>
              <a:t>Doe-dagen en techniekacademie</a:t>
            </a:r>
          </a:p>
          <a:p>
            <a:r>
              <a:rPr lang="nl-BE" dirty="0"/>
              <a:t>Foto’s en filmpjes op social media delen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580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78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Vanaf 9 jaar maken kinderen een keuze, </a:t>
            </a:r>
          </a:p>
          <a:p>
            <a:r>
              <a:rPr lang="nl-BE" dirty="0"/>
              <a:t>Grafiek door Amerikaanse Professor Linda S. </a:t>
            </a:r>
            <a:r>
              <a:rPr lang="nl-BE" dirty="0" err="1"/>
              <a:t>Gottfredson</a:t>
            </a:r>
            <a:r>
              <a:rPr lang="nl-BE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24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Geboortekaartjes</a:t>
            </a:r>
          </a:p>
          <a:p>
            <a:r>
              <a:rPr lang="nl-BE" dirty="0"/>
              <a:t>Speelgoed (verpakking + plaatsing)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921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59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0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977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33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Ada: eerste vrouwelijke computerprogrammeur</a:t>
            </a:r>
          </a:p>
          <a:p>
            <a:r>
              <a:rPr lang="nl-BE" dirty="0"/>
              <a:t>Hedy: Uitvindster draadloze communicatie</a:t>
            </a:r>
          </a:p>
          <a:p>
            <a:r>
              <a:rPr lang="nl-BE" dirty="0"/>
              <a:t>Anneke: hoofd van Software Development bij </a:t>
            </a:r>
            <a:r>
              <a:rPr lang="nl-BE" dirty="0" err="1"/>
              <a:t>coolblue</a:t>
            </a:r>
            <a:r>
              <a:rPr lang="nl-BE" dirty="0"/>
              <a:t> </a:t>
            </a:r>
          </a:p>
          <a:p>
            <a:endParaRPr lang="nl-BE" dirty="0"/>
          </a:p>
          <a:p>
            <a:r>
              <a:rPr lang="nl-BE" dirty="0"/>
              <a:t>Films en boeken ook aanreiken:</a:t>
            </a:r>
          </a:p>
          <a:p>
            <a:r>
              <a:rPr lang="nl-BE" dirty="0"/>
              <a:t>Girl </a:t>
            </a:r>
            <a:r>
              <a:rPr lang="nl-BE" dirty="0" err="1"/>
              <a:t>who</a:t>
            </a:r>
            <a:r>
              <a:rPr lang="nl-BE" dirty="0"/>
              <a:t> code</a:t>
            </a:r>
          </a:p>
          <a:p>
            <a:r>
              <a:rPr lang="nl-BE" dirty="0"/>
              <a:t>Mechanica</a:t>
            </a:r>
          </a:p>
          <a:p>
            <a:r>
              <a:rPr lang="nl-BE" dirty="0" err="1"/>
              <a:t>Techn</a:t>
            </a:r>
            <a:r>
              <a:rPr lang="nl-BE" dirty="0"/>
              <a:t> girls are </a:t>
            </a:r>
            <a:r>
              <a:rPr lang="nl-BE" dirty="0" err="1"/>
              <a:t>superhereos</a:t>
            </a:r>
            <a:endParaRPr lang="nl-BE" dirty="0"/>
          </a:p>
          <a:p>
            <a:endParaRPr lang="nl-BE" dirty="0"/>
          </a:p>
          <a:p>
            <a:r>
              <a:rPr lang="nl-BE" dirty="0"/>
              <a:t>Wonder </a:t>
            </a:r>
            <a:r>
              <a:rPr lang="nl-BE" dirty="0" err="1"/>
              <a:t>woman</a:t>
            </a:r>
            <a:endParaRPr lang="nl-BE" dirty="0"/>
          </a:p>
          <a:p>
            <a:r>
              <a:rPr lang="nl-BE" dirty="0"/>
              <a:t>Brave</a:t>
            </a:r>
          </a:p>
          <a:p>
            <a:r>
              <a:rPr lang="nl-BE" dirty="0"/>
              <a:t>Supergirl</a:t>
            </a:r>
          </a:p>
          <a:p>
            <a:r>
              <a:rPr lang="nl-BE" dirty="0" err="1"/>
              <a:t>Bones</a:t>
            </a:r>
            <a:r>
              <a:rPr lang="nl-BE" dirty="0"/>
              <a:t>: sinds dit op tv is, studeren meer meisjes </a:t>
            </a:r>
            <a:r>
              <a:rPr lang="nl-BE" dirty="0" err="1"/>
              <a:t>forensie</a:t>
            </a:r>
            <a:r>
              <a:rPr lang="nl-BE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88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790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Leerlingen bouwen kerstboom 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169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Zorg dat je uniek bent:</a:t>
            </a:r>
          </a:p>
          <a:p>
            <a:r>
              <a:rPr lang="nl-BE" dirty="0"/>
              <a:t>Flashmob, een vlog, rondleiding door school, een wedstrijd …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48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28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245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1756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Laat ze kiezen</a:t>
            </a:r>
          </a:p>
          <a:p>
            <a:r>
              <a:rPr lang="nl-BE" dirty="0"/>
              <a:t>Laat verven in de kleur dat ze willen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63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2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Infoavond voor meisjes en hun ouders</a:t>
            </a:r>
          </a:p>
          <a:p>
            <a:r>
              <a:rPr lang="nl-BE" dirty="0"/>
              <a:t>Kunnen ze vrienden worden met andere meisjes en zien ze dat ze niet alleen zijn.</a:t>
            </a:r>
          </a:p>
          <a:p>
            <a:r>
              <a:rPr lang="nl-BE" dirty="0"/>
              <a:t>Ze zullen dan meer vragen durven stellen</a:t>
            </a:r>
          </a:p>
          <a:p>
            <a:r>
              <a:rPr lang="nl-BE" dirty="0"/>
              <a:t>A-stroom de STEM richtingen leren kennen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485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38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7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98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Waarom dit onderwerp gekozen? Wat wou ik bereiken?</a:t>
            </a:r>
          </a:p>
          <a:p>
            <a:endParaRPr lang="nl-BE" dirty="0"/>
          </a:p>
          <a:p>
            <a:r>
              <a:rPr lang="nl-BE" dirty="0"/>
              <a:t>3000 leerlingen en 160 lrk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81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53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D0B93-4995-4A63-89E2-D30900731AF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76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264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588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482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2801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338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839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3149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6580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4091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2581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741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543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821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552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4345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9503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2746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9008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4045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0323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204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150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119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308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044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823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148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709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97B2D23-B8E0-4163-A0FB-B6BEB133910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C20640-4CA3-4DDC-AC58-D95EC5CCF46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5894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  <p:sldLayoutId id="2147484409" r:id="rId12"/>
    <p:sldLayoutId id="2147484410" r:id="rId13"/>
    <p:sldLayoutId id="2147484411" r:id="rId14"/>
    <p:sldLayoutId id="2147484412" r:id="rId15"/>
    <p:sldLayoutId id="2147484413" r:id="rId16"/>
    <p:sldLayoutId id="214748441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B9715-E276-4C76-9E68-E4500D21CB3F}" type="datetimeFigureOut">
              <a:rPr lang="nl-BE" smtClean="0"/>
              <a:t>17/12/2021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3A3B9-5A3C-4503-8ED1-7E1CD9734BC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68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microsoft.com/office/2007/relationships/hdphoto" Target="../media/hdphoto4.wdp"/><Relationship Id="rId9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B8CCBD3-B69C-43D6-978E-F4D83156F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23630" r="19305" b="22376"/>
          <a:stretch/>
        </p:blipFill>
        <p:spPr>
          <a:xfrm>
            <a:off x="7398327" y="798482"/>
            <a:ext cx="1330036" cy="17324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88FC6C3-1A94-422E-A40A-6AC7AD031469}"/>
              </a:ext>
            </a:extLst>
          </p:cNvPr>
          <p:cNvSpPr/>
          <p:nvPr/>
        </p:nvSpPr>
        <p:spPr>
          <a:xfrm>
            <a:off x="7228114" y="2754745"/>
            <a:ext cx="1766711" cy="391645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nl-NL" sz="1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Lieselot Van Gysel</a:t>
            </a:r>
          </a:p>
          <a:p>
            <a:pPr algn="ctr"/>
            <a:endParaRPr lang="nl-NL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600" i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Leerkracht: </a:t>
            </a:r>
          </a:p>
          <a:p>
            <a:pPr algn="ctr"/>
            <a:r>
              <a:rPr lang="nl-NL" sz="1600" i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Mechanica -</a:t>
            </a:r>
          </a:p>
          <a:p>
            <a:pPr algn="ctr"/>
            <a:r>
              <a:rPr lang="nl-NL" sz="1600" i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Elektriciteit</a:t>
            </a:r>
          </a:p>
          <a:p>
            <a:pPr algn="ctr"/>
            <a:endParaRPr lang="nl-NL" sz="1600" i="1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600" i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</a:p>
          <a:p>
            <a:pPr algn="ctr"/>
            <a:endParaRPr lang="nl-NL" sz="1600" i="1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600" i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STEM – Ambassadrice</a:t>
            </a:r>
          </a:p>
          <a:p>
            <a:pPr algn="ctr"/>
            <a:endParaRPr lang="nl-NL" sz="2400" i="1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 i="1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400" i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lieselotvg@gmail.com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871B2CB-7AAF-4634-B633-54856CF7F065}"/>
              </a:ext>
            </a:extLst>
          </p:cNvPr>
          <p:cNvSpPr txBox="1"/>
          <p:nvPr/>
        </p:nvSpPr>
        <p:spPr>
          <a:xfrm>
            <a:off x="0" y="2974231"/>
            <a:ext cx="6791939" cy="991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algn="ctr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nl-BE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MEISJES IN STEM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CCFD113-94C4-43A9-8EB3-5E672063B57B}"/>
              </a:ext>
            </a:extLst>
          </p:cNvPr>
          <p:cNvSpPr/>
          <p:nvPr/>
        </p:nvSpPr>
        <p:spPr>
          <a:xfrm>
            <a:off x="1147529" y="3858476"/>
            <a:ext cx="4780229" cy="3676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0F84D80-84C5-414A-ADDE-F98E3B1CA16B}"/>
              </a:ext>
            </a:extLst>
          </p:cNvPr>
          <p:cNvSpPr/>
          <p:nvPr/>
        </p:nvSpPr>
        <p:spPr>
          <a:xfrm>
            <a:off x="1147529" y="3922590"/>
            <a:ext cx="4780229" cy="3676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</p:spTree>
    <p:extLst>
      <p:ext uri="{BB962C8B-B14F-4D97-AF65-F5344CB8AC3E}">
        <p14:creationId xmlns:p14="http://schemas.microsoft.com/office/powerpoint/2010/main" val="284623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2317484" y="1726467"/>
            <a:ext cx="45090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dirty="0"/>
              <a:t>Factoren volgens de leerkrachten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92FD5A79-D9EF-4E58-8EBD-10B06C0B3F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368564"/>
              </p:ext>
            </p:extLst>
          </p:nvPr>
        </p:nvGraphicFramePr>
        <p:xfrm>
          <a:off x="457106" y="2599554"/>
          <a:ext cx="8292339" cy="3776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824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2317484" y="1726467"/>
            <a:ext cx="45090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dirty="0"/>
              <a:t>Factoren volgens de leerlingen</a:t>
            </a:r>
          </a:p>
        </p:txBody>
      </p:sp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24C48F3E-63B3-4E0B-90EC-43DBE6C80C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573603"/>
              </p:ext>
            </p:extLst>
          </p:nvPr>
        </p:nvGraphicFramePr>
        <p:xfrm>
          <a:off x="394554" y="2323131"/>
          <a:ext cx="8170326" cy="417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477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969571" y="1742012"/>
            <a:ext cx="52048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Bestaat een jongensrichting? </a:t>
            </a:r>
            <a:endParaRPr lang="nl-NL" sz="2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AB25FE29-031C-4149-8820-6CCD51E8A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481259"/>
              </p:ext>
            </p:extLst>
          </p:nvPr>
        </p:nvGraphicFramePr>
        <p:xfrm>
          <a:off x="1638295" y="2447859"/>
          <a:ext cx="5867404" cy="405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5470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709731" y="1742012"/>
            <a:ext cx="77245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 is de ervaring van een meisje in een STEM-richting?</a:t>
            </a:r>
            <a:endParaRPr lang="nl-NL" sz="2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057CFEB0-9320-45A2-8CD7-202D8C573F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295389"/>
              </p:ext>
            </p:extLst>
          </p:nvPr>
        </p:nvGraphicFramePr>
        <p:xfrm>
          <a:off x="1379218" y="2323132"/>
          <a:ext cx="6385563" cy="417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3406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007108" y="1851194"/>
            <a:ext cx="65098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Zouden meisjes voor een STEM-richting kiezen?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5768E88-C4B5-4D2A-8F85-FA51E3613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51" y="2746375"/>
            <a:ext cx="37147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87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007108" y="1851194"/>
            <a:ext cx="65098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Studeren deze meisjes al een STEM-richting? 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4536C0E1-9E27-4FD7-BF52-13A55751A3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233421"/>
              </p:ext>
            </p:extLst>
          </p:nvPr>
        </p:nvGraphicFramePr>
        <p:xfrm>
          <a:off x="1635666" y="2758255"/>
          <a:ext cx="5252720" cy="357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6364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339559" y="1787601"/>
            <a:ext cx="58449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Waarom studeren ze het nog niet? </a:t>
            </a: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17FE169D-0904-4E0C-B6F9-CB947C9346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802554"/>
              </p:ext>
            </p:extLst>
          </p:nvPr>
        </p:nvGraphicFramePr>
        <p:xfrm>
          <a:off x="805757" y="2582307"/>
          <a:ext cx="6936165" cy="405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3918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339559" y="1684297"/>
            <a:ext cx="58449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Zouden meisjes naar een school gaan waar de meerderheid bestaat uit jongens? 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6C48A7B4-42BC-4DF9-A8C5-4E83AE9A27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351720"/>
              </p:ext>
            </p:extLst>
          </p:nvPr>
        </p:nvGraphicFramePr>
        <p:xfrm>
          <a:off x="1339559" y="2811086"/>
          <a:ext cx="5657559" cy="3564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431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339559" y="1817982"/>
            <a:ext cx="58449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 vinden leerlingen van meisjes in STEM? 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E03B30C5-7ECF-41E9-9222-B5FB2EB24F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348965"/>
              </p:ext>
            </p:extLst>
          </p:nvPr>
        </p:nvGraphicFramePr>
        <p:xfrm>
          <a:off x="1421524" y="2532000"/>
          <a:ext cx="5681688" cy="3843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551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243725" y="1742012"/>
            <a:ext cx="60366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 vinden leerkrachten van meisjes in STEM? </a:t>
            </a:r>
          </a:p>
        </p:txBody>
      </p:sp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CB7AD37C-42F0-4EF3-B964-268723430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443422"/>
              </p:ext>
            </p:extLst>
          </p:nvPr>
        </p:nvGraphicFramePr>
        <p:xfrm>
          <a:off x="1526007" y="2560907"/>
          <a:ext cx="5472035" cy="379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336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A5293-607F-4894-BC1F-27470685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1207189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</a:rPr>
              <a:t>Eigen verhaal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35887" y="482012"/>
            <a:ext cx="3252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Eigen verhaal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9DEA198-F98A-4ED7-9DB7-48372B602FDE}"/>
              </a:ext>
            </a:extLst>
          </p:cNvPr>
          <p:cNvSpPr/>
          <p:nvPr/>
        </p:nvSpPr>
        <p:spPr>
          <a:xfrm>
            <a:off x="394554" y="2200551"/>
            <a:ext cx="3623300" cy="12714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514350" indent="-5143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Industriële wetenschappen</a:t>
            </a:r>
          </a:p>
          <a:p>
            <a:pPr marL="514350" indent="-5143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Elektromechanica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91E01DF-CB09-4724-89DE-C9876F0F8662}"/>
              </a:ext>
            </a:extLst>
          </p:cNvPr>
          <p:cNvSpPr/>
          <p:nvPr/>
        </p:nvSpPr>
        <p:spPr>
          <a:xfrm>
            <a:off x="394554" y="1756562"/>
            <a:ext cx="2098973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nl-NL" sz="3000" b="1" dirty="0">
                <a:ln w="0"/>
                <a:solidFill>
                  <a:srgbClr val="4040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Middelbaar: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135F567-F313-499D-9DC3-717F16039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36" y="3965418"/>
            <a:ext cx="3722710" cy="2410570"/>
          </a:xfrm>
          <a:prstGeom prst="rect">
            <a:avLst/>
          </a:prstGeom>
          <a:ln w="38100" cap="sq">
            <a:solidFill>
              <a:srgbClr val="4040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CCBE4056-2D9B-46A5-86B1-28538B24B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/>
          <a:stretch/>
        </p:blipFill>
        <p:spPr>
          <a:xfrm>
            <a:off x="898255" y="3965418"/>
            <a:ext cx="2584540" cy="2410570"/>
          </a:xfrm>
          <a:prstGeom prst="rect">
            <a:avLst/>
          </a:prstGeom>
          <a:ln w="38100" cap="sq">
            <a:solidFill>
              <a:srgbClr val="4040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302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703140" y="1669817"/>
            <a:ext cx="77377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Hoe reageren jongens op een meisje in een STEM-richting?</a:t>
            </a:r>
          </a:p>
          <a:p>
            <a:pPr algn="ctr"/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Volgens de leerlingen</a:t>
            </a:r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</p:txBody>
      </p:sp>
      <p:pic>
        <p:nvPicPr>
          <p:cNvPr id="11" name="chart">
            <a:extLst>
              <a:ext uri="{FF2B5EF4-FFF2-40B4-BE49-F238E27FC236}">
                <a16:creationId xmlns:a16="http://schemas.microsoft.com/office/drawing/2014/main" id="{882EE5C1-0578-4EBD-9CAF-F9C0A4E0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4610" y="2766463"/>
            <a:ext cx="6311950" cy="38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52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703140" y="1669817"/>
            <a:ext cx="77377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Hoe reageren jongens op een meisje in een STEM-richting?</a:t>
            </a:r>
          </a:p>
          <a:p>
            <a:pPr algn="ctr"/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Volgens de leerkrachten:</a:t>
            </a:r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3D460EA0-28E6-4420-8B6B-3729406E70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661415"/>
              </p:ext>
            </p:extLst>
          </p:nvPr>
        </p:nvGraphicFramePr>
        <p:xfrm>
          <a:off x="1645916" y="2604354"/>
          <a:ext cx="5933443" cy="389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5873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339559" y="1742012"/>
            <a:ext cx="58449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een meisje in een STEM-richting iets positief of iets negatief voor de klasgroep? 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0E996F42-C6BE-41D7-BA59-0DA889DA27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3369254"/>
              </p:ext>
            </p:extLst>
          </p:nvPr>
        </p:nvGraphicFramePr>
        <p:xfrm>
          <a:off x="1574800" y="2880360"/>
          <a:ext cx="5384800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1499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339559" y="1787601"/>
            <a:ext cx="58449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Zouden leerlingen hun beste vriendin steunen als ze een STEM-richting studeert? </a:t>
            </a: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CC06585F-D650-4037-9EFF-40A6D11AF1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081859"/>
              </p:ext>
            </p:extLst>
          </p:nvPr>
        </p:nvGraphicFramePr>
        <p:xfrm>
          <a:off x="1645920" y="2959242"/>
          <a:ext cx="5222238" cy="316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369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339559" y="1787601"/>
            <a:ext cx="58449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Hebben leerkrachten al geprobeerd om meer meisjes aan te trekken in STEM?</a:t>
            </a: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0FD33C38-C2DE-4CE0-AD22-A1CD6D133E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9385157"/>
              </p:ext>
            </p:extLst>
          </p:nvPr>
        </p:nvGraphicFramePr>
        <p:xfrm>
          <a:off x="1564640" y="3017520"/>
          <a:ext cx="5394958" cy="305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9941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11830" y="482012"/>
            <a:ext cx="33003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i="1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Vaststellingen</a:t>
            </a:r>
            <a:endParaRPr lang="nl-NL" sz="4400" b="0" i="1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339559" y="1787601"/>
            <a:ext cx="58449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Hebben scholen al geprobeerd om meer meisjes aan te trekken in STEM?</a:t>
            </a: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F237EE7D-F8CD-4E0A-9356-5FA9439679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13936"/>
              </p:ext>
            </p:extLst>
          </p:nvPr>
        </p:nvGraphicFramePr>
        <p:xfrm>
          <a:off x="1737360" y="3017520"/>
          <a:ext cx="4851306" cy="298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8226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145008" y="482012"/>
            <a:ext cx="42340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i="1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Hoe dit bereiken?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1339563" y="1893707"/>
            <a:ext cx="5844933" cy="5021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Rolmodellen aanreiken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Genderstereotypen tege</a:t>
            </a:r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ngaan</a:t>
            </a:r>
            <a:endParaRPr lang="nl-NL" sz="2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vrouwvriendelijker maken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Meer reclame maken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Differentiatie in werkstukken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Doe-dagen / techniekacademie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Infomomenten/avonden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nl-NL" sz="2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569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271265" y="482012"/>
            <a:ext cx="59815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Vroege beroepsuitsluiting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4E3AFA-417E-442F-B218-3FED5949D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5" y="1893707"/>
            <a:ext cx="7342909" cy="43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21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963756" y="482012"/>
            <a:ext cx="45965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Genderstereotypen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86FE00-3881-4EC3-B8FC-BCA2CDC50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59" y="2323132"/>
            <a:ext cx="6320282" cy="349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3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178932" y="482012"/>
            <a:ext cx="61661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Genderbewust begeleiden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A22A89-A2CF-46A4-AA87-A71965E32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509"/>
          <a:stretch/>
        </p:blipFill>
        <p:spPr>
          <a:xfrm>
            <a:off x="805757" y="2436754"/>
            <a:ext cx="6170341" cy="293274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6A0640B-E049-474E-8033-9E16076DAA2B}"/>
              </a:ext>
            </a:extLst>
          </p:cNvPr>
          <p:cNvSpPr/>
          <p:nvPr/>
        </p:nvSpPr>
        <p:spPr>
          <a:xfrm>
            <a:off x="805757" y="1789639"/>
            <a:ext cx="25657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Als leerkracht:</a:t>
            </a:r>
            <a:endParaRPr lang="nl-NL" sz="32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3d Mens Die En Een Boek Met Rood Vraagteken Bevindt Zich Leest Dat Over  Witte Achtergrond Wordt Geïsoleerd. 3D-rendering. Royalty-Vrije Foto,  Plaatjes, Beelden En Stock Fotografie. Image 60596984.">
            <a:extLst>
              <a:ext uri="{FF2B5EF4-FFF2-40B4-BE49-F238E27FC236}">
                <a16:creationId xmlns:a16="http://schemas.microsoft.com/office/drawing/2014/main" id="{558F0D59-862B-467E-8CE4-A5B85638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11" y="5066481"/>
            <a:ext cx="1434234" cy="14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9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A5293-607F-4894-BC1F-27470685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1207189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</a:rPr>
              <a:t>Eigen verhaal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35887" y="482012"/>
            <a:ext cx="3252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Eigen verhaal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81E5D1C-24DC-4992-BFC8-2A70EF06C8E4}"/>
              </a:ext>
            </a:extLst>
          </p:cNvPr>
          <p:cNvSpPr/>
          <p:nvPr/>
        </p:nvSpPr>
        <p:spPr>
          <a:xfrm>
            <a:off x="523737" y="2132661"/>
            <a:ext cx="5486117" cy="12714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514350" indent="-5143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Professionele bachelor Bouwkunde</a:t>
            </a:r>
          </a:p>
          <a:p>
            <a:pPr marL="514350" indent="-5143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Professionele bachelor: Secundair Onderwijs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C352C98-04B9-4417-B667-D67F6E415783}"/>
              </a:ext>
            </a:extLst>
          </p:cNvPr>
          <p:cNvSpPr/>
          <p:nvPr/>
        </p:nvSpPr>
        <p:spPr>
          <a:xfrm>
            <a:off x="394554" y="1749334"/>
            <a:ext cx="2094869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 w="0"/>
                <a:solidFill>
                  <a:srgbClr val="4040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Hogeschool: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AECB914-27AC-4136-A51D-F378EC9E0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7" y="3949247"/>
            <a:ext cx="5204097" cy="218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2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178932" y="482012"/>
            <a:ext cx="61661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Genderbewust begeleiden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A22A89-A2CF-46A4-AA87-A71965E32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70" b="-5061"/>
          <a:stretch/>
        </p:blipFill>
        <p:spPr>
          <a:xfrm>
            <a:off x="805757" y="2436754"/>
            <a:ext cx="6170341" cy="293274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5DAD0C3-9CBF-478C-822E-183D9318B88A}"/>
              </a:ext>
            </a:extLst>
          </p:cNvPr>
          <p:cNvSpPr/>
          <p:nvPr/>
        </p:nvSpPr>
        <p:spPr>
          <a:xfrm>
            <a:off x="805757" y="1789639"/>
            <a:ext cx="25657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Als leerkracht:</a:t>
            </a:r>
            <a:endParaRPr lang="nl-NL" sz="32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2" descr="3d Mens Die En Een Boek Met Rood Vraagteken Bevindt Zich Leest Dat Over  Witte Achtergrond Wordt Geïsoleerd. 3D-rendering. Royalty-Vrije Foto,  Plaatjes, Beelden En Stock Fotografie. Image 60596984.">
            <a:extLst>
              <a:ext uri="{FF2B5EF4-FFF2-40B4-BE49-F238E27FC236}">
                <a16:creationId xmlns:a16="http://schemas.microsoft.com/office/drawing/2014/main" id="{294140BC-2E95-468A-AAC6-2B0E7A77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11" y="5066481"/>
            <a:ext cx="1434234" cy="14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228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178932" y="482012"/>
            <a:ext cx="61661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Genderbewust begeleiden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C39C92-984E-40AA-A99B-37A4A27CA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57" y="2576786"/>
            <a:ext cx="7145770" cy="197040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7AB6539-9541-4B8A-8F3E-1A3BE0E9C6BC}"/>
              </a:ext>
            </a:extLst>
          </p:cNvPr>
          <p:cNvSpPr/>
          <p:nvPr/>
        </p:nvSpPr>
        <p:spPr>
          <a:xfrm>
            <a:off x="805757" y="1789639"/>
            <a:ext cx="21413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Als directie:</a:t>
            </a:r>
            <a:endParaRPr lang="nl-NL" sz="32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 descr="3d Mens Die En Een Boek Met Rood Vraagteken Bevindt Zich Leest Dat Over  Witte Achtergrond Wordt Geïsoleerd. 3D-rendering. Royalty-Vrije Foto,  Plaatjes, Beelden En Stock Fotografie. Image 60596984.">
            <a:extLst>
              <a:ext uri="{FF2B5EF4-FFF2-40B4-BE49-F238E27FC236}">
                <a16:creationId xmlns:a16="http://schemas.microsoft.com/office/drawing/2014/main" id="{BECC17FF-ED4B-43D9-AA3E-C7EA9A7E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11" y="5066481"/>
            <a:ext cx="1434234" cy="14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567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748409" y="482012"/>
            <a:ext cx="30272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Rolmodellen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DF77865-3349-40AA-8A47-A91AAF788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5" y="2445514"/>
            <a:ext cx="1713810" cy="1984783"/>
          </a:xfrm>
          <a:prstGeom prst="rect">
            <a:avLst/>
          </a:prstGeom>
          <a:ln w="228600" cap="sq" cmpd="thickThin">
            <a:solidFill>
              <a:srgbClr val="40404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EEF8B65-0EC2-4960-A262-A12B697CE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916" y="2445515"/>
            <a:ext cx="1606957" cy="1984784"/>
          </a:xfrm>
          <a:prstGeom prst="rect">
            <a:avLst/>
          </a:prstGeom>
          <a:ln w="228600" cap="sq" cmpd="thickThin">
            <a:solidFill>
              <a:srgbClr val="40404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0C3C6E2-FA79-4427-AD01-9A642685F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390" y="2418340"/>
            <a:ext cx="1525036" cy="2021320"/>
          </a:xfrm>
          <a:prstGeom prst="rect">
            <a:avLst/>
          </a:prstGeom>
          <a:ln w="228600" cap="sq" cmpd="thickThin">
            <a:solidFill>
              <a:srgbClr val="40404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CFB2B3F-305C-4232-80B6-FF23751CCA44}"/>
              </a:ext>
            </a:extLst>
          </p:cNvPr>
          <p:cNvSpPr/>
          <p:nvPr/>
        </p:nvSpPr>
        <p:spPr>
          <a:xfrm>
            <a:off x="3644607" y="4901838"/>
            <a:ext cx="143860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Ada Lovelace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8470745-3E26-44F4-BC14-979AD1822926}"/>
              </a:ext>
            </a:extLst>
          </p:cNvPr>
          <p:cNvSpPr/>
          <p:nvPr/>
        </p:nvSpPr>
        <p:spPr>
          <a:xfrm>
            <a:off x="6904321" y="4902161"/>
            <a:ext cx="15063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Anneke Keller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5B03614-0698-45FD-B24B-A0BCF73C93EC}"/>
              </a:ext>
            </a:extLst>
          </p:cNvPr>
          <p:cNvSpPr/>
          <p:nvPr/>
        </p:nvSpPr>
        <p:spPr>
          <a:xfrm>
            <a:off x="638137" y="4902161"/>
            <a:ext cx="140775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Hedy Lamarr</a:t>
            </a:r>
          </a:p>
        </p:txBody>
      </p:sp>
    </p:spTree>
    <p:extLst>
      <p:ext uri="{BB962C8B-B14F-4D97-AF65-F5344CB8AC3E}">
        <p14:creationId xmlns:p14="http://schemas.microsoft.com/office/powerpoint/2010/main" val="52760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815742" y="482012"/>
            <a:ext cx="6892593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2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School vrouwvriendelijk maken</a:t>
            </a:r>
            <a:endParaRPr lang="nl-NL" sz="42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F9FA21-BECC-4E2D-8160-41352B769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11" y="4069118"/>
            <a:ext cx="1451230" cy="21009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AAF47C5-8F52-4398-98F5-7BF01FE82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263" y="1738171"/>
            <a:ext cx="4300990" cy="19867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399806D-24C9-4CC5-9260-47E3250D6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560" y="1777739"/>
            <a:ext cx="1693240" cy="43923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5CA9F20-57DE-493E-9824-D3774BB83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343" y="3957441"/>
            <a:ext cx="2821660" cy="19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66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3590464" y="482012"/>
            <a:ext cx="13431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Sfeer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B407CA-A34C-45F9-B04D-C345E32C8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2"/>
          <a:stretch/>
        </p:blipFill>
        <p:spPr>
          <a:xfrm>
            <a:off x="727063" y="2190560"/>
            <a:ext cx="3401151" cy="3835988"/>
          </a:xfrm>
          <a:prstGeom prst="rect">
            <a:avLst/>
          </a:prstGeom>
          <a:ln w="38100" cap="sq">
            <a:solidFill>
              <a:srgbClr val="4040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001EFD-2056-4741-B13F-A196E8396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94" y="1851280"/>
            <a:ext cx="3401151" cy="4534868"/>
          </a:xfrm>
          <a:prstGeom prst="rect">
            <a:avLst/>
          </a:prstGeom>
          <a:ln w="38100" cap="sq">
            <a:solidFill>
              <a:srgbClr val="4040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316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468149" y="482012"/>
            <a:ext cx="3587778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2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Reclame maken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DFFDE9-D405-40B7-AB4C-C8B6330B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18" y="1786925"/>
            <a:ext cx="3113397" cy="173834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E066299-2CE9-4949-99ED-D3BD4C075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54" y="1786925"/>
            <a:ext cx="3325539" cy="168863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CAE7919-D69B-4EDF-922F-72EF63A16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54" y="4171860"/>
            <a:ext cx="5286375" cy="17866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1BFB6A6-44C7-4EAD-8D80-234A1C645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927" y="4022723"/>
            <a:ext cx="2427733" cy="193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0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073836" y="482012"/>
            <a:ext cx="637642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2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Differentiatie in werkstukken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056F696-7177-4B46-A98B-04A4251C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578" y="4211782"/>
            <a:ext cx="745943" cy="2422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BB2924A-0B7E-4C87-9E39-8B2096B99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81"/>
          <a:stretch/>
        </p:blipFill>
        <p:spPr>
          <a:xfrm>
            <a:off x="3154461" y="1926523"/>
            <a:ext cx="1707940" cy="222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20F4350-1FCC-40E6-B29D-2FD0DFC34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257" y="1681869"/>
            <a:ext cx="2500188" cy="2275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E467879-D698-42B8-B1DA-0D1F89E5D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84" y="2174899"/>
            <a:ext cx="2483727" cy="1979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CE689A9-665E-4EF5-B69B-4353985B1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742" y="4340665"/>
            <a:ext cx="2585703" cy="2328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702BA1C-03BC-491B-A2E4-E8BEB1AA8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931" y="1712282"/>
            <a:ext cx="1101719" cy="2275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3FD057C-C270-4B75-939D-0718B2858E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704" y="4683101"/>
            <a:ext cx="1988471" cy="1692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4D9C90D-793B-403F-98EF-87DF8C533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7107" y="4614719"/>
            <a:ext cx="2252182" cy="1469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17204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903690" y="482012"/>
            <a:ext cx="47166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Werkstukken van lln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8B9CA5A-96BA-4E64-BA93-EB6E6D889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7" r="18920" b="15680"/>
          <a:stretch/>
        </p:blipFill>
        <p:spPr>
          <a:xfrm>
            <a:off x="6460670" y="1834233"/>
            <a:ext cx="2288775" cy="2435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BC9C435-D03D-4885-A5DC-216F03E64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1" y="4560403"/>
            <a:ext cx="2087374" cy="2023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E8F82BB-9980-4887-AC97-13BA56BB8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14" y="3184724"/>
            <a:ext cx="2893883" cy="217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F21BA99-ECB1-4FDD-9887-14B3697D4C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9" b="22279"/>
          <a:stretch/>
        </p:blipFill>
        <p:spPr>
          <a:xfrm>
            <a:off x="6460670" y="4486878"/>
            <a:ext cx="2288775" cy="217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5F7C45A-2C5B-4671-893A-54F4172C33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1" y="1893707"/>
            <a:ext cx="2182391" cy="2042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936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903686" y="482012"/>
            <a:ext cx="47166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Werkstukken van lln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1D2916-8DF8-4B84-AD87-D0B00BAA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6" y="2323132"/>
            <a:ext cx="2828585" cy="1113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B46CEF8-BBE6-46E6-BADB-C90D0E67C2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7"/>
          <a:stretch/>
        </p:blipFill>
        <p:spPr>
          <a:xfrm>
            <a:off x="6561261" y="3106281"/>
            <a:ext cx="2169711" cy="2034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1E8EE8-A22F-4B40-99AE-BB67A44F0A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-397" r="25624" b="397"/>
          <a:stretch/>
        </p:blipFill>
        <p:spPr>
          <a:xfrm>
            <a:off x="3390339" y="2082027"/>
            <a:ext cx="2828585" cy="23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FD1C78-4B4F-4877-8F38-4613AD03E7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" b="27697"/>
          <a:stretch/>
        </p:blipFill>
        <p:spPr>
          <a:xfrm>
            <a:off x="394553" y="4123673"/>
            <a:ext cx="2653447" cy="2377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629AF7D-D2A1-400A-934D-5B62806EF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77" y="4955189"/>
            <a:ext cx="2903907" cy="1502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603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928617" y="482012"/>
            <a:ext cx="26668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Doe-dagen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300713-E6E6-465D-8E2B-C81C7FA9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" y="1729967"/>
            <a:ext cx="2628979" cy="39401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949B5AF-3E4D-4540-93A6-E6672448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981" y="2216627"/>
            <a:ext cx="2568532" cy="23017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50A20F9-63A1-4801-9A84-D30C8194B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702" y="1893707"/>
            <a:ext cx="1862463" cy="245421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6E4ECEC-9B6C-4E2F-885D-13375C423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119" y="4947822"/>
            <a:ext cx="2650046" cy="155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5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A5293-607F-4894-BC1F-27470685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1207189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</a:rPr>
              <a:t>Eigen verhaal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35887" y="482012"/>
            <a:ext cx="3252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Eigen verhaal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81E5D1C-24DC-4992-BFC8-2A70EF06C8E4}"/>
              </a:ext>
            </a:extLst>
          </p:cNvPr>
          <p:cNvSpPr/>
          <p:nvPr/>
        </p:nvSpPr>
        <p:spPr>
          <a:xfrm>
            <a:off x="523737" y="2132661"/>
            <a:ext cx="2710229" cy="39779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514350" indent="-5143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Praktijk mechanica</a:t>
            </a:r>
          </a:p>
          <a:p>
            <a:pPr marL="514350" indent="-5143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Technisch tekenen</a:t>
            </a:r>
          </a:p>
          <a:p>
            <a:pPr marL="514350" indent="-5143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Technologie</a:t>
            </a:r>
          </a:p>
          <a:p>
            <a:pPr marL="514350" indent="-5143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Mechanica</a:t>
            </a:r>
          </a:p>
          <a:p>
            <a:pPr marL="514350" indent="-5143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nl-NL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Elektriciteit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C352C98-04B9-4417-B667-D67F6E415783}"/>
              </a:ext>
            </a:extLst>
          </p:cNvPr>
          <p:cNvSpPr/>
          <p:nvPr/>
        </p:nvSpPr>
        <p:spPr>
          <a:xfrm>
            <a:off x="477881" y="1749334"/>
            <a:ext cx="1928221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sng" strike="noStrike" kern="1200" cap="none" spc="0" normalizeH="0" baseline="0" noProof="0" dirty="0">
                <a:ln w="0"/>
                <a:solidFill>
                  <a:srgbClr val="4040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Leerkracht</a:t>
            </a:r>
            <a:r>
              <a:rPr kumimoji="0" lang="nl-NL" sz="3000" b="1" i="0" u="none" strike="noStrike" kern="1200" cap="none" spc="0" normalizeH="0" baseline="0" noProof="0" dirty="0">
                <a:ln w="0"/>
                <a:solidFill>
                  <a:srgbClr val="4040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CDA44E-67D7-4128-A20A-539352FA9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0" b="16298"/>
          <a:stretch/>
        </p:blipFill>
        <p:spPr>
          <a:xfrm>
            <a:off x="6740040" y="1893707"/>
            <a:ext cx="1960718" cy="2291541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0DF3D8-8A77-4FFD-A7E5-E1F02AF106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b="11080"/>
          <a:stretch/>
        </p:blipFill>
        <p:spPr>
          <a:xfrm>
            <a:off x="4146250" y="1893707"/>
            <a:ext cx="1960719" cy="2052411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6060CDD-63A6-499F-8EE0-0695BCE671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8" t="27374" r="-1" b="6590"/>
          <a:stretch/>
        </p:blipFill>
        <p:spPr>
          <a:xfrm>
            <a:off x="3770707" y="4475823"/>
            <a:ext cx="2798974" cy="1844628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https://i.pinimg.com/originals/74/3e/8e/743e8e8b9a3ad0fab1dc5c506e92b938.jpg">
            <a:extLst>
              <a:ext uri="{FF2B5EF4-FFF2-40B4-BE49-F238E27FC236}">
                <a16:creationId xmlns:a16="http://schemas.microsoft.com/office/drawing/2014/main" id="{6AD24A58-9821-4F90-8DC3-6EC30103D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6113" r="9300" b="10250"/>
          <a:stretch/>
        </p:blipFill>
        <p:spPr bwMode="auto">
          <a:xfrm>
            <a:off x="7106422" y="4475823"/>
            <a:ext cx="1368000" cy="1853516"/>
          </a:xfrm>
          <a:prstGeom prst="rect">
            <a:avLst/>
          </a:prstGeom>
          <a:ln w="38100" cap="sq">
            <a:solidFill>
              <a:srgbClr val="4040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21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391323" y="482012"/>
            <a:ext cx="37414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Info-momenten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05F265-5A74-4249-9201-9C91D64D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280" y="4294169"/>
            <a:ext cx="3014663" cy="2081819"/>
          </a:xfrm>
          <a:prstGeom prst="rect">
            <a:avLst/>
          </a:prstGeom>
          <a:ln w="38100" cap="sq">
            <a:solidFill>
              <a:srgbClr val="4040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A35E7A6-D579-450E-B4FD-865BF05AD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9"/>
          <a:stretch/>
        </p:blipFill>
        <p:spPr>
          <a:xfrm>
            <a:off x="529057" y="1957300"/>
            <a:ext cx="4403836" cy="2838220"/>
          </a:xfrm>
          <a:prstGeom prst="rect">
            <a:avLst/>
          </a:prstGeom>
          <a:ln w="38100" cap="sq">
            <a:solidFill>
              <a:srgbClr val="4040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865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1949891" y="482012"/>
            <a:ext cx="46242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Zijn er nog vragen? </a:t>
            </a:r>
          </a:p>
        </p:txBody>
      </p:sp>
      <p:pic>
        <p:nvPicPr>
          <p:cNvPr id="7" name="Picture 2" descr="Veelgestelde vragen | SmartCube">
            <a:extLst>
              <a:ext uri="{FF2B5EF4-FFF2-40B4-BE49-F238E27FC236}">
                <a16:creationId xmlns:a16="http://schemas.microsoft.com/office/drawing/2014/main" id="{B99EDE7C-E650-4E30-B0A5-AEFB0DC13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7" r="7325"/>
          <a:stretch/>
        </p:blipFill>
        <p:spPr bwMode="auto">
          <a:xfrm>
            <a:off x="2005421" y="1742012"/>
            <a:ext cx="4513218" cy="504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69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A5293-607F-4894-BC1F-27470685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1207189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</a:rPr>
              <a:t>Eigen verhaal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35887" y="482012"/>
            <a:ext cx="3252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Eigen verhaal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C352C98-04B9-4417-B667-D67F6E415783}"/>
              </a:ext>
            </a:extLst>
          </p:cNvPr>
          <p:cNvSpPr/>
          <p:nvPr/>
        </p:nvSpPr>
        <p:spPr>
          <a:xfrm>
            <a:off x="394554" y="1671982"/>
            <a:ext cx="3743076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sng" strike="noStrike" kern="1200" cap="none" spc="0" normalizeH="0" baseline="0" noProof="0" dirty="0">
                <a:ln w="0"/>
                <a:solidFill>
                  <a:srgbClr val="4040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STEM - Ambassadrice: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66546D2-4BEC-4609-8FC5-0662A7E57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13635" r="38276" b="30213"/>
          <a:stretch/>
        </p:blipFill>
        <p:spPr>
          <a:xfrm>
            <a:off x="5239628" y="2209667"/>
            <a:ext cx="3509817" cy="2204305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867F18C-BF65-4E19-917A-9D8A0D425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/>
          <a:stretch/>
        </p:blipFill>
        <p:spPr>
          <a:xfrm>
            <a:off x="510217" y="4648333"/>
            <a:ext cx="2801228" cy="2043615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13FA284-E9C0-47EA-9B91-4B93F13181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2"/>
          <a:stretch/>
        </p:blipFill>
        <p:spPr>
          <a:xfrm>
            <a:off x="510217" y="2613890"/>
            <a:ext cx="3285559" cy="1770951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8176E4D6-9328-4E06-9FF8-6BDBAD3BB6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21178" r="2079" b="23593"/>
          <a:stretch/>
        </p:blipFill>
        <p:spPr>
          <a:xfrm>
            <a:off x="3570455" y="4648333"/>
            <a:ext cx="5181600" cy="2043615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BC7324E-2D54-49AD-98F5-DE655612CD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0" r="31398"/>
          <a:stretch/>
        </p:blipFill>
        <p:spPr>
          <a:xfrm>
            <a:off x="4120158" y="2370357"/>
            <a:ext cx="795087" cy="2043615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28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A5293-607F-4894-BC1F-27470685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1207189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</a:rPr>
              <a:t>Eigen verhaal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635887" y="482012"/>
            <a:ext cx="3252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Eigen verhaal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C352C98-04B9-4417-B667-D67F6E415783}"/>
              </a:ext>
            </a:extLst>
          </p:cNvPr>
          <p:cNvSpPr/>
          <p:nvPr/>
        </p:nvSpPr>
        <p:spPr>
          <a:xfrm>
            <a:off x="394554" y="1671982"/>
            <a:ext cx="3743076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sng" strike="noStrike" kern="1200" cap="none" spc="0" normalizeH="0" baseline="0" noProof="0" dirty="0">
                <a:ln w="0"/>
                <a:solidFill>
                  <a:srgbClr val="4040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STEM - Ambassadrice: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0CCEC57-2C52-4303-B885-91CDB1AD4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 r="4867"/>
          <a:stretch/>
        </p:blipFill>
        <p:spPr>
          <a:xfrm>
            <a:off x="4747492" y="2467189"/>
            <a:ext cx="4001954" cy="1995377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255476E-14F0-44AD-A226-27209726B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0" y="4807769"/>
            <a:ext cx="2660791" cy="1773861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8602AC-E638-4A5F-A7EF-D129CE3C05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2"/>
          <a:stretch/>
        </p:blipFill>
        <p:spPr>
          <a:xfrm>
            <a:off x="6754068" y="4807768"/>
            <a:ext cx="1995377" cy="1773861"/>
          </a:xfrm>
          <a:prstGeom prst="rect">
            <a:avLst/>
          </a:prstGeom>
          <a:ln w="38100" cap="sq">
            <a:solidFill>
              <a:srgbClr val="2F2F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4B02921B-1864-4D4D-AE00-011563B394E4}"/>
              </a:ext>
            </a:extLst>
          </p:cNvPr>
          <p:cNvSpPr/>
          <p:nvPr/>
        </p:nvSpPr>
        <p:spPr>
          <a:xfrm>
            <a:off x="555759" y="2323132"/>
            <a:ext cx="3294363" cy="418127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VET Skills week 2018 - 2019 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EuroFound</a:t>
            </a: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2019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Enspired</a:t>
            </a: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2019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Techniekfestival 2019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Future</a:t>
            </a: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talk 2020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Klasse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HLN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Viva-ssv</a:t>
            </a:r>
            <a:endParaRPr lang="nl-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VRT: de markt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nl-NL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24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566143" y="482012"/>
            <a:ext cx="33917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Bachelorproef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E6C96E9-9DA7-4EC3-9751-DB686F71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2027"/>
            <a:ext cx="4077093" cy="4194948"/>
          </a:xfrm>
          <a:prstGeom prst="rect">
            <a:avLst/>
          </a:prstGeom>
          <a:ln w="88900" cap="sq" cmpd="thickThin">
            <a:solidFill>
              <a:srgbClr val="40404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46B27938-D1B2-45E0-B8E4-F138B2EDDE22}"/>
              </a:ext>
            </a:extLst>
          </p:cNvPr>
          <p:cNvSpPr/>
          <p:nvPr/>
        </p:nvSpPr>
        <p:spPr>
          <a:xfrm>
            <a:off x="494907" y="3025339"/>
            <a:ext cx="365357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“Wat zijn de mogelijke redenen waarom er nog steeds zo weinig meisjes in technische richtingen zitten </a:t>
            </a:r>
          </a:p>
          <a:p>
            <a:pPr algn="ctr"/>
            <a:r>
              <a:rPr lang="nl-NL" sz="2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hoe kunnen we daarop inspelen?”</a:t>
            </a:r>
          </a:p>
        </p:txBody>
      </p:sp>
    </p:spTree>
    <p:extLst>
      <p:ext uri="{BB962C8B-B14F-4D97-AF65-F5344CB8AC3E}">
        <p14:creationId xmlns:p14="http://schemas.microsoft.com/office/powerpoint/2010/main" val="245640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184805" y="482012"/>
            <a:ext cx="41544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0" cap="none" spc="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Jongens - Meisjes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D95905-96DE-451D-962A-895FDB5EC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93" y="1679667"/>
            <a:ext cx="6638809" cy="51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23E814A-F005-40A2-805E-187527A04251}"/>
              </a:ext>
            </a:extLst>
          </p:cNvPr>
          <p:cNvSpPr/>
          <p:nvPr/>
        </p:nvSpPr>
        <p:spPr>
          <a:xfrm>
            <a:off x="394554" y="357285"/>
            <a:ext cx="8354891" cy="1260000"/>
          </a:xfrm>
          <a:prstGeom prst="rect">
            <a:avLst/>
          </a:prstGeom>
          <a:solidFill>
            <a:srgbClr val="404040"/>
          </a:solidFill>
          <a:ln>
            <a:solidFill>
              <a:srgbClr val="2F2F3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1F326F2-B93D-450A-9DF7-A8846524A8EE}"/>
              </a:ext>
            </a:extLst>
          </p:cNvPr>
          <p:cNvSpPr/>
          <p:nvPr/>
        </p:nvSpPr>
        <p:spPr>
          <a:xfrm flipV="1">
            <a:off x="805757" y="1187859"/>
            <a:ext cx="7532483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EF9D45C-9CBB-4E4F-AC93-D8AD0D91B9A0}"/>
              </a:ext>
            </a:extLst>
          </p:cNvPr>
          <p:cNvSpPr/>
          <p:nvPr/>
        </p:nvSpPr>
        <p:spPr>
          <a:xfrm>
            <a:off x="2860023" y="482012"/>
            <a:ext cx="28039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dirty="0">
                <a:ln w="0"/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Mijn school</a:t>
            </a:r>
            <a:endParaRPr lang="nl-NL" sz="4400" b="0" cap="none" spc="0" dirty="0">
              <a:ln w="0"/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ABCB6472-6BB8-4265-980B-982C6A2C7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063705"/>
              </p:ext>
            </p:extLst>
          </p:nvPr>
        </p:nvGraphicFramePr>
        <p:xfrm>
          <a:off x="1172152" y="2004766"/>
          <a:ext cx="6633441" cy="4297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7670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isteen">
  <a:themeElements>
    <a:clrScheme name="Leisteen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Leisteen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eistee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TM04033929[[fn=Leisteen]]</Template>
  <TotalTime>10021</TotalTime>
  <Words>983</Words>
  <Application>Microsoft Office PowerPoint</Application>
  <PresentationFormat>Diavoorstelling (4:3)</PresentationFormat>
  <Paragraphs>237</Paragraphs>
  <Slides>41</Slides>
  <Notes>41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Calisto MT</vt:lpstr>
      <vt:lpstr>Open Sans</vt:lpstr>
      <vt:lpstr>Wingdings 2</vt:lpstr>
      <vt:lpstr>Leisteen</vt:lpstr>
      <vt:lpstr>Kantoorthema</vt:lpstr>
      <vt:lpstr>PowerPoint-presentatie</vt:lpstr>
      <vt:lpstr>Eigen verhaal</vt:lpstr>
      <vt:lpstr>Eigen verhaal</vt:lpstr>
      <vt:lpstr>Eigen verhaal</vt:lpstr>
      <vt:lpstr>Eigen verhaal</vt:lpstr>
      <vt:lpstr>Eigen verhaal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Lieselot Van Gysel</dc:creator>
  <cp:lastModifiedBy>Lieselot Van Gysel</cp:lastModifiedBy>
  <cp:revision>10</cp:revision>
  <dcterms:created xsi:type="dcterms:W3CDTF">2021-11-17T14:50:49Z</dcterms:created>
  <dcterms:modified xsi:type="dcterms:W3CDTF">2021-12-17T16:57:04Z</dcterms:modified>
</cp:coreProperties>
</file>